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handoutMasterIdLst>
    <p:handoutMasterId r:id="rId11"/>
  </p:handoutMasterIdLst>
  <p:sldIdLst>
    <p:sldId id="256" r:id="rId2"/>
    <p:sldId id="257" r:id="rId3"/>
    <p:sldId id="258" r:id="rId4"/>
    <p:sldId id="259" r:id="rId5"/>
    <p:sldId id="260" r:id="rId6"/>
    <p:sldId id="265"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84" y="-6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3178BF-95FB-461E-8733-306724519E00}" type="datetimeFigureOut">
              <a:rPr lang="en-US" smtClean="0"/>
              <a:t>2/26/2014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EEA800-0CD2-4799-940A-36EEF8CB4412}" type="slidenum">
              <a:rPr lang="en-US" smtClean="0"/>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206AD55-CFEF-4911-B3AF-09170C50788E}" type="datetimeFigureOut">
              <a:rPr lang="en-US" smtClean="0"/>
              <a:t>2/25/2014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964D7CD-852B-4921-8FA8-023017E53910}"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06AD55-CFEF-4911-B3AF-09170C50788E}" type="datetimeFigureOut">
              <a:rPr lang="en-US" smtClean="0"/>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64D7CD-852B-4921-8FA8-023017E53910}"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1964D7CD-852B-4921-8FA8-023017E53910}"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06AD55-CFEF-4911-B3AF-09170C50788E}" type="datetimeFigureOut">
              <a:rPr lang="en-US" smtClean="0"/>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206AD55-CFEF-4911-B3AF-09170C50788E}" type="datetimeFigureOut">
              <a:rPr lang="en-US" smtClean="0"/>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1964D7CD-852B-4921-8FA8-023017E53910}"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2206AD55-CFEF-4911-B3AF-09170C50788E}" type="datetimeFigureOut">
              <a:rPr lang="en-US" smtClean="0"/>
              <a:t>2/25/2014</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964D7CD-852B-4921-8FA8-023017E53910}"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206AD55-CFEF-4911-B3AF-09170C50788E}" type="datetimeFigureOut">
              <a:rPr lang="en-US" smtClean="0"/>
              <a:t>2/25/2014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64D7CD-852B-4921-8FA8-023017E53910}"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206AD55-CFEF-4911-B3AF-09170C50788E}" type="datetimeFigureOut">
              <a:rPr lang="en-US" smtClean="0"/>
              <a:t>2/25/2014</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964D7CD-852B-4921-8FA8-023017E53910}"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06AD55-CFEF-4911-B3AF-09170C50788E}" type="datetimeFigureOut">
              <a:rPr lang="en-US" smtClean="0"/>
              <a:t>2/25/2014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1964D7CD-852B-4921-8FA8-023017E5391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206AD55-CFEF-4911-B3AF-09170C50788E}" type="datetimeFigureOut">
              <a:rPr lang="en-US" smtClean="0"/>
              <a:t>2/25/2014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964D7CD-852B-4921-8FA8-023017E5391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964D7CD-852B-4921-8FA8-023017E53910}"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2206AD55-CFEF-4911-B3AF-09170C50788E}" type="datetimeFigureOut">
              <a:rPr lang="en-US" smtClean="0"/>
              <a:t>2/25/2014</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1964D7CD-852B-4921-8FA8-023017E53910}"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2206AD55-CFEF-4911-B3AF-09170C50788E}" type="datetimeFigureOut">
              <a:rPr lang="en-US" smtClean="0"/>
              <a:t>2/25/2014</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206AD55-CFEF-4911-B3AF-09170C50788E}" type="datetimeFigureOut">
              <a:rPr lang="en-US" smtClean="0"/>
              <a:t>2/25/2014</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964D7CD-852B-4921-8FA8-023017E53910}"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819400"/>
            <a:ext cx="7239000" cy="3352800"/>
          </a:xfrm>
        </p:spPr>
        <p:txBody>
          <a:bodyPr>
            <a:noAutofit/>
          </a:bodyPr>
          <a:lstStyle/>
          <a:p>
            <a:r>
              <a:rPr lang="en-US" sz="2000" dirty="0" smtClean="0"/>
              <a:t>NAGPRA Grant</a:t>
            </a:r>
          </a:p>
          <a:p>
            <a:r>
              <a:rPr lang="en-US" sz="2000" dirty="0" smtClean="0"/>
              <a:t>Community meeting</a:t>
            </a:r>
          </a:p>
          <a:p>
            <a:endParaRPr lang="en-US" sz="2000" dirty="0" smtClean="0"/>
          </a:p>
          <a:p>
            <a:endParaRPr lang="en-US" sz="2000" dirty="0" smtClean="0"/>
          </a:p>
          <a:p>
            <a:r>
              <a:rPr lang="en-US" sz="2000" dirty="0" smtClean="0"/>
              <a:t>Sherwood valley Rancheria of pomo</a:t>
            </a:r>
          </a:p>
          <a:p>
            <a:r>
              <a:rPr lang="en-US" sz="2000" dirty="0" smtClean="0"/>
              <a:t>March 1, 2014</a:t>
            </a:r>
          </a:p>
          <a:p>
            <a:endParaRPr lang="en-US" sz="2000" dirty="0" smtClean="0"/>
          </a:p>
          <a:p>
            <a:endParaRPr lang="en-US" sz="2000" dirty="0" smtClean="0"/>
          </a:p>
          <a:p>
            <a:pPr lvl="0"/>
            <a:r>
              <a:rPr lang="en-US" sz="1100" b="0" i="1" cap="none" dirty="0" smtClean="0">
                <a:solidFill>
                  <a:schemeClr val="bg2">
                    <a:lumMod val="50000"/>
                  </a:schemeClr>
                </a:solidFill>
                <a:latin typeface="Arial" pitchFamily="34" charset="0"/>
                <a:ea typeface="Garamond" pitchFamily="18" charset="0"/>
                <a:cs typeface="Arial" pitchFamily="34" charset="0"/>
              </a:rPr>
              <a:t>This meeting is supported by a grant from the Department of the Interior, National Park Service, National NAGPRA Program</a:t>
            </a:r>
            <a:r>
              <a:rPr lang="en-US" sz="2000" b="0" i="1" cap="none" dirty="0" smtClean="0">
                <a:solidFill>
                  <a:schemeClr val="bg2">
                    <a:lumMod val="50000"/>
                  </a:schemeClr>
                </a:solidFill>
                <a:latin typeface="Arial" pitchFamily="34" charset="0"/>
                <a:ea typeface="Garamond" pitchFamily="18" charset="0"/>
                <a:cs typeface="Arial" pitchFamily="34" charset="0"/>
              </a:rPr>
              <a:t>.  </a:t>
            </a:r>
            <a:endParaRPr lang="en-US" sz="4400" b="0" cap="none" dirty="0" smtClean="0">
              <a:solidFill>
                <a:schemeClr val="bg2">
                  <a:lumMod val="50000"/>
                </a:schemeClr>
              </a:solidFill>
              <a:latin typeface="Arial" pitchFamily="34" charset="0"/>
              <a:cs typeface="Arial" pitchFamily="34" charset="0"/>
            </a:endParaRPr>
          </a:p>
          <a:p>
            <a:endParaRPr lang="en-US" sz="2000" dirty="0"/>
          </a:p>
        </p:txBody>
      </p:sp>
      <p:sp>
        <p:nvSpPr>
          <p:cNvPr id="2" name="Title 1"/>
          <p:cNvSpPr>
            <a:spLocks noGrp="1"/>
          </p:cNvSpPr>
          <p:nvPr>
            <p:ph type="ctrTitle"/>
          </p:nvPr>
        </p:nvSpPr>
        <p:spPr>
          <a:xfrm>
            <a:off x="304800" y="381000"/>
            <a:ext cx="8534400" cy="1752600"/>
          </a:xfrm>
        </p:spPr>
        <p:txBody>
          <a:bodyPr>
            <a:normAutofit fontScale="90000"/>
          </a:bodyPr>
          <a:lstStyle/>
          <a:p>
            <a:r>
              <a:rPr lang="en-US" b="1" i="1" dirty="0" smtClean="0"/>
              <a:t>Mato</a:t>
            </a:r>
            <a:r>
              <a:rPr lang="en-US" b="1" dirty="0" smtClean="0"/>
              <a:t> NAGPRA</a:t>
            </a:r>
            <a:br>
              <a:rPr lang="en-US" b="1" dirty="0" smtClean="0"/>
            </a:br>
            <a:r>
              <a:rPr lang="en-US" b="1" dirty="0" smtClean="0"/>
              <a:t>Consultation &amp;  Documentation Grant</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AWARD</a:t>
            </a:r>
            <a:endParaRPr lang="en-US" dirty="0"/>
          </a:p>
        </p:txBody>
      </p:sp>
      <p:sp>
        <p:nvSpPr>
          <p:cNvPr id="3" name="Content Placeholder 2"/>
          <p:cNvSpPr>
            <a:spLocks noGrp="1"/>
          </p:cNvSpPr>
          <p:nvPr>
            <p:ph sz="quarter" idx="1"/>
          </p:nvPr>
        </p:nvSpPr>
        <p:spPr/>
        <p:txBody>
          <a:bodyPr/>
          <a:lstStyle/>
          <a:p>
            <a:r>
              <a:rPr lang="en-US" dirty="0" smtClean="0"/>
              <a:t>SVR’S Tribal Historic Preservation Officer (THPO) applied for a NAGPRA Consultation and Documentation Grant in the Spring of 2013.</a:t>
            </a:r>
          </a:p>
          <a:p>
            <a:pPr>
              <a:buNone/>
            </a:pPr>
            <a:endParaRPr lang="en-US" dirty="0" smtClean="0"/>
          </a:p>
          <a:p>
            <a:r>
              <a:rPr lang="en-US" dirty="0" smtClean="0"/>
              <a:t>In August of 2013, the National NAGPRA office awarded SVR with grant funding for August 2013-August 2015.</a:t>
            </a:r>
          </a:p>
          <a:p>
            <a:endParaRPr lang="en-US" dirty="0" smtClean="0"/>
          </a:p>
          <a:p>
            <a:r>
              <a:rPr lang="en-US" dirty="0" smtClean="0"/>
              <a:t>The grant is referred to as the </a:t>
            </a:r>
            <a:r>
              <a:rPr lang="en-US" i="1" dirty="0" smtClean="0"/>
              <a:t>Mato</a:t>
            </a:r>
            <a:r>
              <a:rPr lang="en-US" dirty="0" smtClean="0"/>
              <a:t> NAGPRA Consultation and Documentation  Grant or Project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GOALS</a:t>
            </a:r>
            <a:endParaRPr lang="en-US" dirty="0"/>
          </a:p>
        </p:txBody>
      </p:sp>
      <p:sp>
        <p:nvSpPr>
          <p:cNvPr id="3" name="Content Placeholder 2"/>
          <p:cNvSpPr>
            <a:spLocks noGrp="1"/>
          </p:cNvSpPr>
          <p:nvPr>
            <p:ph sz="quarter" idx="1"/>
          </p:nvPr>
        </p:nvSpPr>
        <p:spPr/>
        <p:txBody>
          <a:bodyPr/>
          <a:lstStyle/>
          <a:p>
            <a:r>
              <a:rPr lang="en-US" dirty="0" smtClean="0"/>
              <a:t>The purpose of the Grant is to increase SVR’s capacity to consult with museums regarding NAGPRA objects in their collections that are culturally affiliated with the Tribe.  </a:t>
            </a:r>
          </a:p>
          <a:p>
            <a:pPr>
              <a:buNone/>
            </a:pPr>
            <a:endParaRPr lang="en-US" dirty="0" smtClean="0"/>
          </a:p>
          <a:p>
            <a:r>
              <a:rPr lang="en-US" dirty="0" smtClean="0"/>
              <a:t>The ultimate, long-term goal will be to facilitate the successful repatriation of SVR’s ancestors and their funerary objects, as well as sacred objects and objects of cultural patrimony to the Tribe.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STAFF</a:t>
            </a:r>
            <a:endParaRPr lang="en-US" dirty="0"/>
          </a:p>
        </p:txBody>
      </p:sp>
      <p:sp>
        <p:nvSpPr>
          <p:cNvPr id="3" name="Content Placeholder 2"/>
          <p:cNvSpPr>
            <a:spLocks noGrp="1"/>
          </p:cNvSpPr>
          <p:nvPr>
            <p:ph sz="quarter" idx="1"/>
          </p:nvPr>
        </p:nvSpPr>
        <p:spPr/>
        <p:txBody>
          <a:bodyPr>
            <a:normAutofit fontScale="92500" lnSpcReduction="10000"/>
          </a:bodyPr>
          <a:lstStyle/>
          <a:p>
            <a:r>
              <a:rPr lang="en-US" u="sng" dirty="0" smtClean="0"/>
              <a:t>Scarlett </a:t>
            </a:r>
            <a:r>
              <a:rPr lang="en-US" u="sng" dirty="0" smtClean="0"/>
              <a:t>Carmona </a:t>
            </a:r>
            <a:r>
              <a:rPr lang="en-US" u="sng" dirty="0" smtClean="0"/>
              <a:t>(Tribal </a:t>
            </a:r>
            <a:r>
              <a:rPr lang="en-US" u="sng" dirty="0" smtClean="0"/>
              <a:t>Administrator</a:t>
            </a:r>
            <a:r>
              <a:rPr lang="en-US" u="sng" dirty="0" smtClean="0"/>
              <a:t>)--</a:t>
            </a:r>
            <a:r>
              <a:rPr lang="en-US" dirty="0" smtClean="0"/>
              <a:t>The Grant’s point of contact, administrator, and general manager for SVR</a:t>
            </a:r>
          </a:p>
          <a:p>
            <a:r>
              <a:rPr lang="en-US" u="sng" dirty="0" smtClean="0"/>
              <a:t>Lee Clauss (Consultant)</a:t>
            </a:r>
            <a:r>
              <a:rPr lang="en-US" dirty="0" smtClean="0"/>
              <a:t>--The person conducting the majority of activities related to the Grant’s objectives and Scope of Work</a:t>
            </a:r>
          </a:p>
          <a:p>
            <a:r>
              <a:rPr lang="en-US" u="sng" dirty="0" smtClean="0"/>
              <a:t>Hillary Renick (THPO) and Yvonne Quintero </a:t>
            </a:r>
            <a:r>
              <a:rPr lang="en-US" dirty="0" smtClean="0"/>
              <a:t>--The individuals conducting aspects of the Grant’s Scope of Work related to National Archives research, interviews, and/or community meeting coordination</a:t>
            </a:r>
          </a:p>
          <a:p>
            <a:r>
              <a:rPr lang="en-US" u="sng" dirty="0" smtClean="0"/>
              <a:t>Michele Johnson</a:t>
            </a:r>
            <a:r>
              <a:rPr lang="en-US" dirty="0" smtClean="0"/>
              <a:t> (Fiscal Officer)—The Grant’s fiscal manager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OBJECTIVES &amp; ACTIVITIES</a:t>
            </a:r>
            <a:endParaRPr lang="en-US" dirty="0"/>
          </a:p>
        </p:txBody>
      </p:sp>
      <p:sp>
        <p:nvSpPr>
          <p:cNvPr id="3" name="Content Placeholder 2"/>
          <p:cNvSpPr>
            <a:spLocks noGrp="1"/>
          </p:cNvSpPr>
          <p:nvPr>
            <p:ph sz="quarter" idx="1"/>
          </p:nvPr>
        </p:nvSpPr>
        <p:spPr>
          <a:xfrm>
            <a:off x="228600" y="1524000"/>
            <a:ext cx="8686800" cy="5102352"/>
          </a:xfrm>
        </p:spPr>
        <p:txBody>
          <a:bodyPr>
            <a:normAutofit fontScale="92500" lnSpcReduction="20000"/>
          </a:bodyPr>
          <a:lstStyle/>
          <a:p>
            <a:r>
              <a:rPr lang="en-US" u="sng" dirty="0" smtClean="0"/>
              <a:t>Research and Data Collection</a:t>
            </a:r>
          </a:p>
          <a:p>
            <a:pPr lvl="1"/>
            <a:r>
              <a:rPr lang="en-US" sz="2600" dirty="0" smtClean="0">
                <a:solidFill>
                  <a:schemeClr val="bg2">
                    <a:lumMod val="25000"/>
                  </a:schemeClr>
                </a:solidFill>
              </a:rPr>
              <a:t>Documenting, organizing, analyzing, and reporting upon existing  information to determine the number, nature, location, and legal status of NAGPRA objects potentially culturally affiliated with SVR and other Northern Pomo, Coast Yuki and Huchnom peoples</a:t>
            </a:r>
          </a:p>
          <a:p>
            <a:pPr lvl="1">
              <a:buNone/>
            </a:pPr>
            <a:endParaRPr lang="en-US" sz="2600" dirty="0" smtClean="0">
              <a:solidFill>
                <a:schemeClr val="bg2">
                  <a:lumMod val="25000"/>
                </a:schemeClr>
              </a:solidFill>
            </a:endParaRPr>
          </a:p>
          <a:p>
            <a:pPr lvl="1"/>
            <a:r>
              <a:rPr lang="en-US" sz="2600" dirty="0" smtClean="0">
                <a:solidFill>
                  <a:schemeClr val="bg2">
                    <a:lumMod val="25000"/>
                  </a:schemeClr>
                </a:solidFill>
              </a:rPr>
              <a:t>Sources of information include:</a:t>
            </a:r>
          </a:p>
          <a:p>
            <a:pPr lvl="2"/>
            <a:r>
              <a:rPr lang="en-US" sz="2400" dirty="0" smtClean="0">
                <a:solidFill>
                  <a:schemeClr val="accent3">
                    <a:lumMod val="50000"/>
                  </a:schemeClr>
                </a:solidFill>
              </a:rPr>
              <a:t>Files pertaining to the work of the Mendocino County Intertribal Repatriation Project  (MCIRP) from 1995-2002</a:t>
            </a:r>
          </a:p>
          <a:p>
            <a:pPr lvl="2"/>
            <a:r>
              <a:rPr lang="en-US" sz="2400" dirty="0" smtClean="0">
                <a:solidFill>
                  <a:schemeClr val="accent3">
                    <a:lumMod val="50000"/>
                  </a:schemeClr>
                </a:solidFill>
              </a:rPr>
              <a:t>National Archives files pertaining to MCIRP grants </a:t>
            </a:r>
          </a:p>
          <a:p>
            <a:pPr lvl="2"/>
            <a:r>
              <a:rPr lang="en-US" sz="2400" dirty="0" smtClean="0">
                <a:solidFill>
                  <a:schemeClr val="accent3">
                    <a:lumMod val="50000"/>
                  </a:schemeClr>
                </a:solidFill>
              </a:rPr>
              <a:t>National NAGPRA Office Online Databases</a:t>
            </a:r>
          </a:p>
          <a:p>
            <a:pPr lvl="2"/>
            <a:r>
              <a:rPr lang="en-US" sz="2400" dirty="0" smtClean="0">
                <a:solidFill>
                  <a:schemeClr val="accent3">
                    <a:lumMod val="50000"/>
                  </a:schemeClr>
                </a:solidFill>
              </a:rPr>
              <a:t>Existing NAGPRA files held by  SVR’s Tribal Programs</a:t>
            </a:r>
          </a:p>
          <a:p>
            <a:pPr lvl="2"/>
            <a:r>
              <a:rPr lang="en-US" sz="2400" dirty="0" smtClean="0">
                <a:solidFill>
                  <a:schemeClr val="accent3">
                    <a:lumMod val="50000"/>
                  </a:schemeClr>
                </a:solidFill>
              </a:rPr>
              <a:t>Correspondence with repositories (museums, universities)</a:t>
            </a:r>
          </a:p>
          <a:p>
            <a:pPr lvl="2"/>
            <a:r>
              <a:rPr lang="en-US" sz="2400" dirty="0" smtClean="0">
                <a:solidFill>
                  <a:schemeClr val="accent3">
                    <a:lumMod val="50000"/>
                  </a:schemeClr>
                </a:solidFill>
              </a:rPr>
              <a:t>Interviews with Tribal members and others</a:t>
            </a:r>
          </a:p>
          <a:p>
            <a:pPr lvl="2"/>
            <a:endParaRPr lang="en-US" dirty="0" smtClean="0"/>
          </a:p>
          <a:p>
            <a:pPr lvl="2"/>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OBJECTIVES &amp; ACTIVITIES</a:t>
            </a:r>
            <a:endParaRPr lang="en-US" dirty="0"/>
          </a:p>
        </p:txBody>
      </p:sp>
      <p:sp>
        <p:nvSpPr>
          <p:cNvPr id="3" name="Content Placeholder 2"/>
          <p:cNvSpPr>
            <a:spLocks noGrp="1"/>
          </p:cNvSpPr>
          <p:nvPr>
            <p:ph sz="quarter" idx="1"/>
          </p:nvPr>
        </p:nvSpPr>
        <p:spPr>
          <a:xfrm>
            <a:off x="301752" y="1527048"/>
            <a:ext cx="8503920" cy="5102352"/>
          </a:xfrm>
        </p:spPr>
        <p:txBody>
          <a:bodyPr>
            <a:normAutofit lnSpcReduction="10000"/>
          </a:bodyPr>
          <a:lstStyle/>
          <a:p>
            <a:r>
              <a:rPr lang="en-US" sz="2400" u="sng" dirty="0" smtClean="0"/>
              <a:t>Community Outreach and Education</a:t>
            </a:r>
          </a:p>
          <a:p>
            <a:pPr lvl="1"/>
            <a:r>
              <a:rPr lang="en-US" sz="2400" dirty="0" smtClean="0">
                <a:solidFill>
                  <a:schemeClr val="bg2">
                    <a:lumMod val="25000"/>
                  </a:schemeClr>
                </a:solidFill>
              </a:rPr>
              <a:t>Fostering an understanding of NAGPRA within SVR leadership and Tribal membership and seeking SVR’s direction regarding the prioritization of and culturally-appropriate protocols for future repatriation requests and the possibility for inter-tribal partnerships</a:t>
            </a:r>
          </a:p>
          <a:p>
            <a:pPr lvl="1">
              <a:buNone/>
            </a:pPr>
            <a:endParaRPr lang="en-US" sz="2400" dirty="0" smtClean="0">
              <a:solidFill>
                <a:schemeClr val="bg2">
                  <a:lumMod val="25000"/>
                </a:schemeClr>
              </a:solidFill>
            </a:endParaRPr>
          </a:p>
          <a:p>
            <a:pPr lvl="1"/>
            <a:r>
              <a:rPr lang="en-US" sz="2400" dirty="0" smtClean="0">
                <a:solidFill>
                  <a:schemeClr val="bg2">
                    <a:lumMod val="25000"/>
                  </a:schemeClr>
                </a:solidFill>
              </a:rPr>
              <a:t>Related activities include:</a:t>
            </a:r>
          </a:p>
          <a:p>
            <a:pPr lvl="2"/>
            <a:r>
              <a:rPr lang="en-US" sz="2400" dirty="0" smtClean="0">
                <a:solidFill>
                  <a:schemeClr val="accent3">
                    <a:lumMod val="75000"/>
                  </a:schemeClr>
                </a:solidFill>
              </a:rPr>
              <a:t>Interviews with community members</a:t>
            </a:r>
          </a:p>
          <a:p>
            <a:pPr lvl="2"/>
            <a:r>
              <a:rPr lang="en-US" sz="2400" dirty="0" smtClean="0">
                <a:solidFill>
                  <a:schemeClr val="accent3">
                    <a:lumMod val="75000"/>
                  </a:schemeClr>
                </a:solidFill>
              </a:rPr>
              <a:t>Community meetings –Five (5) will be held over course of 2 year grant period</a:t>
            </a:r>
          </a:p>
          <a:p>
            <a:pPr lvl="2"/>
            <a:r>
              <a:rPr lang="en-US" sz="2400" dirty="0" smtClean="0">
                <a:solidFill>
                  <a:schemeClr val="accent3">
                    <a:lumMod val="75000"/>
                  </a:schemeClr>
                </a:solidFill>
              </a:rPr>
              <a:t>Creation of a long-term strategic NAGPRA plan for the subsequent 5 years (2015-2020) </a:t>
            </a:r>
          </a:p>
          <a:p>
            <a:pPr lvl="2">
              <a:buNone/>
            </a:pPr>
            <a:endParaRPr lang="en-US" sz="2400" dirty="0" smtClean="0">
              <a:solidFill>
                <a:schemeClr val="bg2">
                  <a:lumMod val="25000"/>
                </a:schemeClr>
              </a:solidFill>
            </a:endParaRPr>
          </a:p>
          <a:p>
            <a:pPr lvl="1">
              <a:buNone/>
            </a:pPr>
            <a:endParaRPr lang="en-US" dirty="0" smtClean="0">
              <a:solidFill>
                <a:schemeClr val="bg2">
                  <a:lumMod val="25000"/>
                </a:schemeClr>
              </a:solidFill>
            </a:endParaRPr>
          </a:p>
          <a:p>
            <a:pPr lvl="2"/>
            <a:endParaRPr lang="en-US" dirty="0" smtClean="0"/>
          </a:p>
          <a:p>
            <a:pPr lvl="2"/>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DELIVERABLES</a:t>
            </a:r>
            <a:endParaRPr lang="en-US" dirty="0"/>
          </a:p>
        </p:txBody>
      </p:sp>
      <p:sp>
        <p:nvSpPr>
          <p:cNvPr id="3" name="Content Placeholder 2"/>
          <p:cNvSpPr>
            <a:spLocks noGrp="1"/>
          </p:cNvSpPr>
          <p:nvPr>
            <p:ph sz="quarter" idx="1"/>
          </p:nvPr>
        </p:nvSpPr>
        <p:spPr>
          <a:xfrm>
            <a:off x="304800" y="1371600"/>
            <a:ext cx="8503920" cy="5330952"/>
          </a:xfrm>
        </p:spPr>
        <p:txBody>
          <a:bodyPr>
            <a:normAutofit fontScale="92500" lnSpcReduction="10000"/>
          </a:bodyPr>
          <a:lstStyle/>
          <a:p>
            <a:r>
              <a:rPr lang="en-US" sz="2600" u="sng" dirty="0" smtClean="0"/>
              <a:t>Monthly</a:t>
            </a:r>
            <a:r>
              <a:rPr lang="en-US" sz="2600" dirty="0" smtClean="0"/>
              <a:t>:  Consultant submits update regarding work completed and invoice for work performed</a:t>
            </a:r>
          </a:p>
          <a:p>
            <a:pPr>
              <a:buNone/>
            </a:pPr>
            <a:endParaRPr lang="en-US" sz="2600" dirty="0" smtClean="0"/>
          </a:p>
          <a:p>
            <a:r>
              <a:rPr lang="en-US" sz="2600" u="sng" dirty="0" smtClean="0"/>
              <a:t>Every 6 months</a:t>
            </a:r>
            <a:r>
              <a:rPr lang="en-US" sz="2600" dirty="0" smtClean="0"/>
              <a:t>:  Grant Administrator, Fiscal Manager, Consultant, and THPO work together to create and submit an interim progress report to the National NAGPRA office</a:t>
            </a:r>
          </a:p>
          <a:p>
            <a:pPr>
              <a:buNone/>
            </a:pPr>
            <a:endParaRPr lang="en-US" sz="2600" dirty="0" smtClean="0"/>
          </a:p>
          <a:p>
            <a:r>
              <a:rPr lang="en-US" sz="2600" u="sng" dirty="0" smtClean="0"/>
              <a:t>By the end of the Grant Period (August 2015)</a:t>
            </a:r>
            <a:r>
              <a:rPr lang="en-US" sz="2600" dirty="0" smtClean="0"/>
              <a:t>:</a:t>
            </a:r>
          </a:p>
          <a:p>
            <a:pPr lvl="1"/>
            <a:r>
              <a:rPr lang="en-US" dirty="0" smtClean="0"/>
              <a:t>A report detailing the results of research, documentation, and consultation will be submitted to SVR for review and comment</a:t>
            </a:r>
          </a:p>
          <a:p>
            <a:pPr lvl="1"/>
            <a:r>
              <a:rPr lang="en-US" dirty="0" smtClean="0"/>
              <a:t>A strategic five-year plan will be developed, based on meetings with SVR leadership , community members, and potential Tribal partners to outline next steps toward SVR repatriating its ancestors and NAGPRA-defined cultural items</a:t>
            </a:r>
          </a:p>
          <a:p>
            <a:pPr lvl="1"/>
            <a:r>
              <a:rPr lang="en-US" dirty="0" smtClean="0"/>
              <a:t>A final grant report will be submitted to the National NAGPRA Office</a:t>
            </a:r>
          </a:p>
          <a:p>
            <a:pPr lvl="1"/>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GRANT WORK COMPLETED TO DATE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Researched the work of the Mendocino County Intertribal Repatriation Project (Internet, paper files, electronic files)</a:t>
            </a:r>
          </a:p>
          <a:p>
            <a:r>
              <a:rPr lang="en-US" dirty="0" smtClean="0"/>
              <a:t>Created interview questions and informed consent document to conduct interviews with Tribal members that hold knowledge related to NAGPRA objects</a:t>
            </a:r>
          </a:p>
          <a:p>
            <a:r>
              <a:rPr lang="en-US" dirty="0" smtClean="0"/>
              <a:t>Conducted interviews with 10 Tribal members</a:t>
            </a:r>
          </a:p>
          <a:p>
            <a:r>
              <a:rPr lang="en-US" dirty="0" smtClean="0"/>
              <a:t>Completed initial review of the National NAGPRA Office’s Summaries Database</a:t>
            </a:r>
          </a:p>
          <a:p>
            <a:r>
              <a:rPr lang="en-US" dirty="0" smtClean="0"/>
              <a:t>Held 1</a:t>
            </a:r>
            <a:r>
              <a:rPr lang="en-US" baseline="30000" dirty="0" smtClean="0"/>
              <a:t>st</a:t>
            </a:r>
            <a:r>
              <a:rPr lang="en-US" dirty="0" smtClean="0"/>
              <a:t> community meeting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THE </a:t>
            </a:r>
            <a:r>
              <a:rPr lang="en-US" i="1" dirty="0" smtClean="0"/>
              <a:t>MATO</a:t>
            </a:r>
            <a:r>
              <a:rPr lang="en-US" dirty="0" smtClean="0"/>
              <a:t> NAGPRA GRANT-- </a:t>
            </a:r>
            <a:br>
              <a:rPr lang="en-US" dirty="0" smtClean="0"/>
            </a:br>
            <a:r>
              <a:rPr lang="en-US" dirty="0" smtClean="0"/>
              <a:t>MOVING FORWARD</a:t>
            </a:r>
            <a:endParaRPr lang="en-US" dirty="0"/>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r>
              <a:rPr lang="en-US" dirty="0" smtClean="0"/>
              <a:t>Organizing </a:t>
            </a:r>
            <a:r>
              <a:rPr lang="en-US" dirty="0" smtClean="0"/>
              <a:t>and re-housing of the MCIRP records </a:t>
            </a:r>
            <a:endParaRPr lang="en-US" dirty="0" smtClean="0"/>
          </a:p>
          <a:p>
            <a:r>
              <a:rPr lang="en-US" dirty="0" smtClean="0"/>
              <a:t>Researching the MCIRP grant documents held at the National Archives in Washington, D.C.</a:t>
            </a:r>
          </a:p>
          <a:p>
            <a:r>
              <a:rPr lang="en-US" dirty="0" smtClean="0"/>
              <a:t>Conducting additional interviews with Tribal members</a:t>
            </a:r>
          </a:p>
          <a:p>
            <a:r>
              <a:rPr lang="en-US" dirty="0" smtClean="0"/>
              <a:t>Analyzing and documenting the information contained on other National NAGPRA office databases—Notice of Inventory Completion, Culturally Affiliated Human Remains, and Notice of Intent to Repatriate, specifically</a:t>
            </a:r>
          </a:p>
          <a:p>
            <a:r>
              <a:rPr lang="en-US" dirty="0" smtClean="0"/>
              <a:t>Scheduling next community meeting for late summer</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2882</TotalTime>
  <Words>683</Words>
  <Application>Microsoft Office PowerPoint</Application>
  <PresentationFormat>On-screen Show (4:3)</PresentationFormat>
  <Paragraphs>67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Mato NAGPRA Consultation &amp;  Documentation Grant</vt:lpstr>
      <vt:lpstr>GRANT AWARD</vt:lpstr>
      <vt:lpstr>GRANT  GOALS</vt:lpstr>
      <vt:lpstr>GRANT STAFF</vt:lpstr>
      <vt:lpstr>GRANT OBJECTIVES &amp; ACTIVITIES</vt:lpstr>
      <vt:lpstr>GRANT OBJECTIVES &amp; ACTIVITIES</vt:lpstr>
      <vt:lpstr>GRANT DELIVERABLES</vt:lpstr>
      <vt:lpstr>GRANT WORK COMPLETED TO DATE </vt:lpstr>
      <vt:lpstr>THE MATO NAGPRA GRANT--  MOVING FORWARD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Lee Rains Clauss</dc:creator>
  <cp:lastModifiedBy>Lee Rains Clauss</cp:lastModifiedBy>
  <cp:revision>192</cp:revision>
  <dcterms:created xsi:type="dcterms:W3CDTF">2014-02-25T20:23:15Z</dcterms:created>
  <dcterms:modified xsi:type="dcterms:W3CDTF">2014-02-27T20:26:15Z</dcterms:modified>
</cp:coreProperties>
</file>